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21"/>
  </p:notesMasterIdLst>
  <p:sldIdLst>
    <p:sldId id="369" r:id="rId6"/>
    <p:sldId id="370" r:id="rId7"/>
    <p:sldId id="373" r:id="rId8"/>
    <p:sldId id="374" r:id="rId9"/>
    <p:sldId id="372" r:id="rId10"/>
    <p:sldId id="375" r:id="rId11"/>
    <p:sldId id="382" r:id="rId12"/>
    <p:sldId id="377" r:id="rId13"/>
    <p:sldId id="380" r:id="rId14"/>
    <p:sldId id="379" r:id="rId15"/>
    <p:sldId id="378" r:id="rId16"/>
    <p:sldId id="383" r:id="rId17"/>
    <p:sldId id="371" r:id="rId18"/>
    <p:sldId id="381" r:id="rId19"/>
    <p:sldId id="3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37FC74-7429-4CC1-B036-DD3A686008C0}" v="2" dt="2019-11-05T22:42:53.4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683" autoAdjust="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>
        <p:guide orient="horz" pos="2160"/>
        <p:guide pos="3840"/>
      </p:guideLst>
    </p:cSldViewPr>
  </p:slideViewPr>
  <p:notesTextViewPr>
    <p:cViewPr>
      <p:scale>
        <a:sx n="25" d="100"/>
        <a:sy n="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CE37FC74-7429-4CC1-B036-DD3A686008C0}"/>
    <pc:docChg chg="modSld">
      <pc:chgData name="Laura Bosco" userId="caa8b960-9e1e-416f-bbcc-6734ec0d52c2" providerId="ADAL" clId="{CE37FC74-7429-4CC1-B036-DD3A686008C0}" dt="2019-11-05T22:43:23.993" v="30" actId="20577"/>
      <pc:docMkLst>
        <pc:docMk/>
      </pc:docMkLst>
      <pc:sldChg chg="modNotesTx">
        <pc:chgData name="Laura Bosco" userId="caa8b960-9e1e-416f-bbcc-6734ec0d52c2" providerId="ADAL" clId="{CE37FC74-7429-4CC1-B036-DD3A686008C0}" dt="2019-11-05T22:43:17.918" v="28" actId="6549"/>
        <pc:sldMkLst>
          <pc:docMk/>
          <pc:sldMk cId="3011604146" sldId="372"/>
        </pc:sldMkLst>
      </pc:sldChg>
      <pc:sldChg chg="modAnim">
        <pc:chgData name="Laura Bosco" userId="caa8b960-9e1e-416f-bbcc-6734ec0d52c2" providerId="ADAL" clId="{CE37FC74-7429-4CC1-B036-DD3A686008C0}" dt="2019-11-05T22:40:26.072" v="0"/>
        <pc:sldMkLst>
          <pc:docMk/>
          <pc:sldMk cId="849026799" sldId="374"/>
        </pc:sldMkLst>
      </pc:sldChg>
      <pc:sldChg chg="modNotesTx">
        <pc:chgData name="Laura Bosco" userId="caa8b960-9e1e-416f-bbcc-6734ec0d52c2" providerId="ADAL" clId="{CE37FC74-7429-4CC1-B036-DD3A686008C0}" dt="2019-11-05T22:43:23.993" v="30" actId="20577"/>
        <pc:sldMkLst>
          <pc:docMk/>
          <pc:sldMk cId="3548577641" sldId="375"/>
        </pc:sldMkLst>
      </pc:sldChg>
      <pc:sldChg chg="modSp">
        <pc:chgData name="Laura Bosco" userId="caa8b960-9e1e-416f-bbcc-6734ec0d52c2" providerId="ADAL" clId="{CE37FC74-7429-4CC1-B036-DD3A686008C0}" dt="2019-11-05T22:41:12.081" v="5" actId="108"/>
        <pc:sldMkLst>
          <pc:docMk/>
          <pc:sldMk cId="167502377" sldId="376"/>
        </pc:sldMkLst>
        <pc:spChg chg="mod">
          <ac:chgData name="Laura Bosco" userId="caa8b960-9e1e-416f-bbcc-6734ec0d52c2" providerId="ADAL" clId="{CE37FC74-7429-4CC1-B036-DD3A686008C0}" dt="2019-11-05T22:41:12.081" v="5" actId="108"/>
          <ac:spMkLst>
            <pc:docMk/>
            <pc:sldMk cId="167502377" sldId="376"/>
            <ac:spMk id="4" creationId="{59DBBAC1-F83F-4BF9-B1DD-EE0CF43A3E26}"/>
          </ac:spMkLst>
        </pc:spChg>
      </pc:sldChg>
      <pc:sldChg chg="modSp">
        <pc:chgData name="Laura Bosco" userId="caa8b960-9e1e-416f-bbcc-6734ec0d52c2" providerId="ADAL" clId="{CE37FC74-7429-4CC1-B036-DD3A686008C0}" dt="2019-11-05T22:40:59.345" v="3" actId="108"/>
        <pc:sldMkLst>
          <pc:docMk/>
          <pc:sldMk cId="100182747" sldId="379"/>
        </pc:sldMkLst>
        <pc:spChg chg="mod">
          <ac:chgData name="Laura Bosco" userId="caa8b960-9e1e-416f-bbcc-6734ec0d52c2" providerId="ADAL" clId="{CE37FC74-7429-4CC1-B036-DD3A686008C0}" dt="2019-11-05T22:40:59.345" v="3" actId="108"/>
          <ac:spMkLst>
            <pc:docMk/>
            <pc:sldMk cId="100182747" sldId="379"/>
            <ac:spMk id="4" creationId="{F18AFD6D-7CB3-4FEE-A214-2C0AE5ADA7DC}"/>
          </ac:spMkLst>
        </pc:spChg>
      </pc:sldChg>
      <pc:sldChg chg="modSp">
        <pc:chgData name="Laura Bosco" userId="caa8b960-9e1e-416f-bbcc-6734ec0d52c2" providerId="ADAL" clId="{CE37FC74-7429-4CC1-B036-DD3A686008C0}" dt="2019-11-05T22:40:45.984" v="1" actId="108"/>
        <pc:sldMkLst>
          <pc:docMk/>
          <pc:sldMk cId="2364479268" sldId="382"/>
        </pc:sldMkLst>
        <pc:spChg chg="mod">
          <ac:chgData name="Laura Bosco" userId="caa8b960-9e1e-416f-bbcc-6734ec0d52c2" providerId="ADAL" clId="{CE37FC74-7429-4CC1-B036-DD3A686008C0}" dt="2019-11-05T22:40:45.984" v="1" actId="108"/>
          <ac:spMkLst>
            <pc:docMk/>
            <pc:sldMk cId="2364479268" sldId="382"/>
            <ac:spMk id="4" creationId="{3FFF17EE-E515-4951-AF2B-B2C96A6C69A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>
            <a:extLst>
              <a:ext uri="{FF2B5EF4-FFF2-40B4-BE49-F238E27FC236}">
                <a16:creationId xmlns:a16="http://schemas.microsoft.com/office/drawing/2014/main" id="{73660824-2661-4AAF-83E9-9A05F9C7C2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>
            <a:extLst>
              <a:ext uri="{FF2B5EF4-FFF2-40B4-BE49-F238E27FC236}">
                <a16:creationId xmlns:a16="http://schemas.microsoft.com/office/drawing/2014/main" id="{DF39C8AC-AC7A-4338-8D33-F12FC79422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92164" name="Slide Number Placeholder 3">
            <a:extLst>
              <a:ext uri="{FF2B5EF4-FFF2-40B4-BE49-F238E27FC236}">
                <a16:creationId xmlns:a16="http://schemas.microsoft.com/office/drawing/2014/main" id="{ED019E65-EDAC-4E58-940A-D794522AB9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A7E096-2942-4028-8416-D28F9EB3351E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937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Перейдите к этому слайду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2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 оставшейся части этого занятия мы подробнее рассмотрим модуль «складирование и хранение».  Чтобы продумать, как концепции, которые мы обсудили в первый день и сегодня утром, фактически трансформируются в анкету исследования.  </a:t>
            </a:r>
          </a:p>
          <a:p>
            <a:endParaRPr lang="ru-Ru" dirty="0"/>
          </a:p>
          <a:p>
            <a:pPr algn="l" rtl="0"/>
            <a:r>
              <a:rPr lang="ru-Ru" b="0" i="0" u="none" baseline="0"/>
              <a:t>Какие возможности считаются важными?</a:t>
            </a:r>
          </a:p>
          <a:p>
            <a:pPr algn="l" rtl="0"/>
            <a:r>
              <a:rPr lang="ru-Ru" b="0" i="0" u="none" baseline="0"/>
              <a:t>Как мы оцениваем их наличие?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49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 оставшейся части этого занятия мы подробнее рассмотрим модуль «складирование и хранение».  Чтобы продумать, как концепции, которые мы обсудили в первый день и сегодня утром, фактически трансформируются в анкету исследования.  </a:t>
            </a:r>
          </a:p>
          <a:p>
            <a:endParaRPr lang="ru-Ru" dirty="0"/>
          </a:p>
          <a:p>
            <a:pPr algn="l" rtl="0"/>
            <a:r>
              <a:rPr lang="ru-Ru" b="0" i="0" u="none" baseline="0"/>
              <a:t>Какие возможности считаются важными?</a:t>
            </a:r>
          </a:p>
          <a:p>
            <a:pPr algn="l" rtl="0"/>
            <a:r>
              <a:rPr lang="ru-Ru" b="0" i="0" u="none" baseline="0"/>
              <a:t>Как мы оцениваем их наличие?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30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Дайте участникам возможность высказать несколько идей, прежде чем раскрывать подкатегории модуля.</a:t>
            </a:r>
          </a:p>
          <a:p>
            <a:endParaRPr lang="ru-Ru" dirty="0"/>
          </a:p>
          <a:p>
            <a:pPr algn="l" rtl="0"/>
            <a:r>
              <a:rPr lang="ru-Ru" b="0" i="0" u="none" baseline="0"/>
              <a:t>Ключевой документ:  </a:t>
            </a:r>
            <a:r>
              <a:rPr lang="ru-Ru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«Руководство ВОЗ по надлежащей практике хранения фармацевтических препаратов» (Guide to good storage practices for pharmaceuticals) от 2003 года (в настоящее время обновляется), а также «Руководство ВОЗ по надлежащей практике распространения фармацевтической продукции» (WHO good distribution practices for pharmaceutical products) от 2012 года. Надеюсь, это будет полезно.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956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Дайте участникам возможность высказать несколько идей, прежде чем раскрывать оцениваемые возможности.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503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Последующий вопрос о страховании — «Обеспечивают ли страховые выплаты надлежащее покрытие затрат на поставки товаров медицинского назначения?» (бинарный вопрос)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334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Оценка производится из расчета 1/3 «базового» балла за ответ</a:t>
            </a:r>
          </a:p>
          <a:p>
            <a:endParaRPr lang="ru-Ru" dirty="0"/>
          </a:p>
          <a:p>
            <a:pPr algn="l" rtl="0"/>
            <a:r>
              <a:rPr lang="ru-Ru" b="0" i="0" u="none" baseline="0"/>
              <a:t>Проверка ― считается средней возможностью.</a:t>
            </a:r>
          </a:p>
          <a:p>
            <a:pPr algn="l" rtl="0"/>
            <a:r>
              <a:rPr lang="ru-Ru" b="0" i="0" u="none" baseline="0"/>
              <a:t>Обученные операторы ― считается средней возможностью.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44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Оценка производится из расчета 1/3 «базового» балла за ответ</a:t>
            </a:r>
          </a:p>
          <a:p>
            <a:endParaRPr lang="ru-Ru" dirty="0"/>
          </a:p>
          <a:p>
            <a:pPr algn="l" rtl="0"/>
            <a:r>
              <a:rPr lang="ru-Ru" b="0" i="0" u="none" baseline="0"/>
              <a:t>Проверка ― считается средней возможностью.</a:t>
            </a:r>
          </a:p>
          <a:p>
            <a:pPr algn="l" rtl="0"/>
            <a:r>
              <a:rPr lang="ru-Ru" b="0" i="0" u="none" baseline="0"/>
              <a:t>Обученные операторы ― считается средней возможностью.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301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65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68CB4184-939D-4EDE-94BB-2C13CB8E1CF7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72693D9D-2B05-43D5-BA2C-DC41B17D5035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5A2BAD2C-B671-4CD1-B063-F25C55CE61EF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5D77E78B-4F0A-445D-8C94-9F9B2EE939A3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FE5C385-4EB4-4522-9AD8-F706799E9945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A5D165D-3D15-4895-A8FD-E4FA5BC3ACF3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4A6838F-347B-44D4-93EE-9C1CEC653469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EDCB9AD8-B407-4B3C-83C6-BC8789FFE562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A3D29F4B-5D4A-4DD2-BC3D-64370943C223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F5FB370-5652-4117-9E22-25B6866FA67C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D676C1-C975-4810-A43D-8D7D2A1395F5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0FF132F5-F5B2-4D67-B95D-235B7E85D0F2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A38DABD6-C626-4D2B-8BBA-841C972D1952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9906D211-0DAA-4F4E-8186-8C5B4A640F9D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EAFEDD77-2FF7-453C-AA1D-60F3DDB34003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64F1BAF-0DB7-4664-A27E-32EB40D38BBB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2275F9A0-FFAC-4956-AE4E-88704AFA3875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7A9196FD-D842-4F83-B905-86E59F37422E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3AC3B8-F8F4-4D31-84AD-C4CA6BBC67BD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E432959A-BF6F-4F38-8E14-A482F310009C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B7CB2F40-2BA3-482F-AF08-C1B1D1639125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377B1D3-A50B-42D8-8F50-790C8B963933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A70523-F507-4F58-A056-100F77761766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550CB5A9-B058-4E23-8679-71CF1CA9D607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E6DE62E3-A79A-47E8-8055-1DF4CF37FDFC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563650-F663-4B89-90C2-97DFF4A64319}" type="datetime1">
              <a:rPr lang="en-US" altLang="en-US" smtClean="0"/>
              <a:t>8/8/2022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r>
              <a:rPr lang="en-US" altLang="en-US"/>
              <a:t>FOOTER GOES HERE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9060573C-F740-4569-A98C-666B43CED6C6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006BDB25-363D-4D16-B766-784FD72D3B18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2DE28A20-0347-4BE0-9417-D1F4DB817EDF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51516F47-10AB-4D5B-AE24-7A5783E34C8B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1ACD7F5-72B8-4C6B-A2AA-4EE965C13045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0985E725-9F8F-4D4C-A7EC-7494A4C3CE2D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E5372298-8CF9-4FA3-B31F-9D915F53C5E2}" type="datetime1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 ftr="0" dt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F5F4A1-5EA0-4E3A-9298-A1AA81C25C3C}"/>
              </a:ext>
            </a:extLst>
          </p:cNvPr>
          <p:cNvSpPr/>
          <p:nvPr/>
        </p:nvSpPr>
        <p:spPr>
          <a:xfrm>
            <a:off x="203200" y="192316"/>
            <a:ext cx="11736193" cy="6403990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ru-Ru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D55339E-BF19-4A0C-9C6D-FFD69D9D70DB}"/>
              </a:ext>
            </a:extLst>
          </p:cNvPr>
          <p:cNvCxnSpPr/>
          <p:nvPr/>
        </p:nvCxnSpPr>
        <p:spPr>
          <a:xfrm>
            <a:off x="6221005" y="5878756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4789DFD4-9569-4A23-AE74-4294CC47056A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077200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defTabSz="604738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2:  Углубленное изучение и упражнения по CMM</a:t>
            </a:r>
          </a:p>
        </p:txBody>
      </p:sp>
      <p:pic>
        <p:nvPicPr>
          <p:cNvPr id="911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366582EF-487E-4EFA-9764-7A731E187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57700" y="5960051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202CB44-8031-4564-BD2D-4A89FA9EBBBA}"/>
              </a:ext>
            </a:extLst>
          </p:cNvPr>
          <p:cNvSpPr txBox="1"/>
          <p:nvPr/>
        </p:nvSpPr>
        <p:spPr>
          <a:xfrm>
            <a:off x="6230697" y="5919750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</a:br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760CA0-25C9-41F3-B85F-F75AD00B0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5516"/>
            <a:ext cx="2844800" cy="214546"/>
          </a:xfrm>
        </p:spPr>
        <p:txBody>
          <a:bodyPr/>
          <a:lstStyle/>
          <a:p>
            <a:pPr algn="r" rtl="0"/>
            <a:fld id="{43CF92F8-9A91-49EE-9F13-AD02B8C2C9D2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83724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544DA-A1FC-4075-B8BD-CC47A7158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0ADD9-2503-4C5B-A0FC-DFC8D7191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44701"/>
            <a:ext cx="1036320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Вместе:  Трансформация перечней возможностей в вопросы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AFD6D-7CB3-4FEE-A214-2C0AE5ADA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Возможности процесса:  Обучение обращению с материалами и противопожарным оборудованием</a:t>
            </a: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WS-704:  «Обучаются ли операторы безопасному использованию погрузочно-разгрузочного и противопожарного оборудования?» (бинарный вопрос)</a:t>
            </a:r>
          </a:p>
          <a:p>
            <a:pPr lvl="1"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Варианты:  Да; нет; не знаю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82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21C48F-29E8-489B-A6A3-A0B8E7C749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790F9C-8C93-4591-9668-BAA167544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25168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Определение типа организации/зрелости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CBE5C6-4C12-4EC7-B4F9-B42E271D5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07549"/>
            <a:ext cx="10363200" cy="4708384"/>
          </a:xfrm>
        </p:spPr>
        <p:txBody>
          <a:bodyPr>
            <a:normAutofit/>
          </a:bodyPr>
          <a:lstStyle/>
          <a:p>
            <a:pPr algn="l" rtl="0"/>
            <a:r>
              <a:rPr lang="ru-Ru" sz="2400" b="1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WS-701: </a:t>
            </a: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«Какое защитное оборудование есть в наличии в учреждении сегодня?» (можно выбрать несколько вариантов)</a:t>
            </a:r>
          </a:p>
          <a:p>
            <a:pPr lvl="1"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Подходящие организации:  Склады, реферальные больницы, точки оказания услуг  </a:t>
            </a:r>
            <a:r>
              <a:rPr lang="ru-Ru" b="0" i="0" u="sng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Не</a:t>
            </a: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министерство здравоохранения.</a:t>
            </a:r>
          </a:p>
          <a:p>
            <a:pPr lvl="1"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Все варианты — например, спринклерная система; огнетушители; детекторы тепла, пламени или дыма; перчатки для тяжелых работ; наборы для ликвидации разливов; маски; лабораторные халаты; отражатели; каски; защитные ботинки — обозначены как «базовые» возможности для всех типов учреждений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720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21C48F-29E8-489B-A6A3-A0B8E7C749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790F9C-8C93-4591-9668-BAA167544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92427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Определение типа организации/зрелости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CBE5C6-4C12-4EC7-B4F9-B42E271D5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74808"/>
            <a:ext cx="10363200" cy="5783192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ru-Ru" sz="2400" b="1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WS-704:  </a:t>
            </a: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«Какие меры безопасности предусмотрены и используются в настоящее время?» (несколько вариантов ответа)</a:t>
            </a:r>
          </a:p>
          <a:p>
            <a:pPr lvl="1"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Подходящие организации: Склады, реферальные больницы, точки оказания услуг  </a:t>
            </a:r>
            <a:r>
              <a:rPr lang="ru-Ru" b="0" i="0" u="sng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Не</a:t>
            </a: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министерство здравоохранения.</a:t>
            </a:r>
          </a:p>
          <a:p>
            <a:pPr lvl="1"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«Базовые» варианты:  Контролируемый доступ (например, ключи); замки на главных дверях; замки на шкафах с продуктами; взломостойкие решетки; удостоверения личности персонала; контроль за въезжающими на территорию автомобилями; учет всех входящих и выходящих из склада людей; охрана</a:t>
            </a:r>
          </a:p>
          <a:p>
            <a:pPr lvl="1"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«Средний»:  Сигнализация (локально в учреждении)</a:t>
            </a:r>
          </a:p>
          <a:p>
            <a:pPr lvl="1"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«Продвинутый»:  Сигнализация (с подключением к полиции); постоянное хранение данных камер видеонаблюдения</a:t>
            </a:r>
          </a:p>
          <a:p>
            <a:pPr lvl="1"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«Передовой»:  Биометрический контроль входящих в кладовую</a:t>
            </a:r>
          </a:p>
        </p:txBody>
      </p:sp>
    </p:spTree>
    <p:extLst>
      <p:ext uri="{BB962C8B-B14F-4D97-AF65-F5344CB8AC3E}">
        <p14:creationId xmlns:p14="http://schemas.microsoft.com/office/powerpoint/2010/main" val="2585653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820DF1-24A6-4D6F-A5D3-B277382239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199" y="1715548"/>
            <a:ext cx="10036801" cy="5142451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Группа выбрала подкатегорию возможностей складирования и хранения</a:t>
            </a:r>
          </a:p>
          <a:p>
            <a:pPr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Мозговой штурм возможностей складирования и хранения (процессы, ресурсы и пр.), </a:t>
            </a:r>
            <a:br>
              <a:rPr lang="en-US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которые являются фундаментальными, объективными и (в идеале) поддающимися контролю</a:t>
            </a:r>
          </a:p>
          <a:p>
            <a:pPr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Подумайте о том, как перевести возможности, выявленные в ходе мозгового штурма, </a:t>
            </a:r>
            <a:br>
              <a:rPr lang="en-US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 1–4 объективных вопроса </a:t>
            </a:r>
          </a:p>
          <a:p>
            <a:pPr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Определение типа организации и уровня зрелости</a:t>
            </a:r>
          </a:p>
          <a:p>
            <a:pPr lvl="1"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Определите, какой уровень учреждения соответствует заданным вопросам и/или возможностям</a:t>
            </a:r>
          </a:p>
          <a:p>
            <a:pPr lvl="1" algn="l" rtl="0">
              <a:lnSpc>
                <a:spcPct val="120000"/>
              </a:lnSpc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Определите, какой уровень зрелости может быть подходящим для заданных вариантов ответа</a:t>
            </a:r>
          </a:p>
          <a:p>
            <a:pPr marL="600539" lvl="1" indent="0" algn="r" rtl="0">
              <a:lnSpc>
                <a:spcPct val="120000"/>
              </a:lnSpc>
              <a:buNone/>
            </a:pP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0539" lvl="1" indent="0" algn="r" rtl="0">
              <a:lnSpc>
                <a:spcPct val="120000"/>
              </a:lnSpc>
              <a:buNone/>
            </a:pPr>
            <a:r>
              <a:rPr lang="ru-Ru" sz="1600" b="0" i="0" u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минут.  Перегруппировка.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EC3090-9220-4506-BD41-3C12C8B44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9A2054-BE24-4121-AA21-AE34D1261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Групповое упражнение.	</a:t>
            </a:r>
          </a:p>
        </p:txBody>
      </p:sp>
    </p:spTree>
    <p:extLst>
      <p:ext uri="{BB962C8B-B14F-4D97-AF65-F5344CB8AC3E}">
        <p14:creationId xmlns:p14="http://schemas.microsoft.com/office/powerpoint/2010/main" val="3701773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F448FA-105F-4491-971D-833D1A597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14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C79E75-4821-45AD-8DD4-9C559C7E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19521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Складирование и хранение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C5BA6-36D3-4514-8211-ADBA630DB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40753"/>
            <a:ext cx="10363200" cy="4069533"/>
          </a:xfrm>
        </p:spPr>
        <p:txBody>
          <a:bodyPr numCol="2">
            <a:normAutofit fontScale="92500" lnSpcReduction="20000"/>
          </a:bodyPr>
          <a:lstStyle/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Стандартные операционные процедуры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Получение товара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Компоновочная схема склада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Инженерные коммуникации склада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Оборудование склада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Программы ремонта и технического обслуживания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Охрана и безопасность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Операции по отбору и отгрузке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Мониторинг и контроль за состоянием окружающей среды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Организация продукции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Управление холодильной цепью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Препараты строгого учета и дорогостоящие продукты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Управление материальными запасами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Аудит, лицензирование и эффективность</a:t>
            </a:r>
          </a:p>
          <a:p>
            <a:pPr algn="l" rtl="0">
              <a:lnSpc>
                <a:spcPct val="110000"/>
              </a:lnSpc>
            </a:pP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Бюджеты</a:t>
            </a:r>
          </a:p>
          <a:p>
            <a:pPr>
              <a:lnSpc>
                <a:spcPct val="11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8DDA37-BD12-4C64-AC38-881D179A3093}"/>
              </a:ext>
            </a:extLst>
          </p:cNvPr>
          <p:cNvSpPr txBox="1"/>
          <p:nvPr/>
        </p:nvSpPr>
        <p:spPr>
          <a:xfrm>
            <a:off x="914400" y="1037056"/>
            <a:ext cx="1036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ru-Ru" sz="2400" b="0" i="0" u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Выберите область исследования для этого упражнения:</a:t>
            </a:r>
          </a:p>
        </p:txBody>
      </p:sp>
    </p:spTree>
    <p:extLst>
      <p:ext uri="{BB962C8B-B14F-4D97-AF65-F5344CB8AC3E}">
        <p14:creationId xmlns:p14="http://schemas.microsoft.com/office/powerpoint/2010/main" val="235505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1ED583-DDCA-4DD6-B3C8-C257C69988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437B57-6A7D-4131-BC48-14687104B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Резюме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DBBAC1-F83F-4BF9-B1DD-EE0CF43A3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Каждый модуль CMM содержит, по сути, многоуровневый список передовых практик и ключевых ресурсов</a:t>
            </a: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NSCA трансформирует ключевые возможности в структурированные модули анкеты, уделяя особое внимание объективности, повторяемости и доказуемости данных.</a:t>
            </a: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Вопросы и/или варианты ответов далее упорядочены в соответствии с типом учреждения и распределены по уровням зрелости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02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152B97-17E1-426E-B108-A818079A4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3CF92F8-9A91-49EE-9F13-AD02B8C2C9D2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403D2E-3289-4974-A5D1-9A2D07E72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DEC3B6-FCA3-4500-B990-DCC58BA3D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8325" lvl="1" indent="-4572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0" i="0" u="none" baseline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Практика трансформации абстрактных понятий «возможности» в технические области глобальной цепи поставок в сфере здравоохранения</a:t>
            </a:r>
          </a:p>
          <a:p>
            <a:pPr marL="608325" lvl="1" indent="-4572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0" i="0" u="none" baseline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Более глубокое понимание структуры модулей CMM на примере операций «складирования и хранения»</a:t>
            </a:r>
          </a:p>
          <a:p>
            <a:pPr marL="608325" lvl="1" indent="-457200" algn="l" defTabSz="912778" rtl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0" i="0" u="none" baseline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Изучение того, какие типы возможностей могут быть признаны общезначимыми, как их можно трансформировать в вопросы анкеты и далее преобразовать в рассматриваемые уровни зрелости.</a:t>
            </a:r>
          </a:p>
        </p:txBody>
      </p:sp>
    </p:spTree>
    <p:extLst>
      <p:ext uri="{BB962C8B-B14F-4D97-AF65-F5344CB8AC3E}">
        <p14:creationId xmlns:p14="http://schemas.microsoft.com/office/powerpoint/2010/main" val="1336891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9371C-80E4-4257-871B-5EB08E975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3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EFFB73-F235-46B9-8EC7-21BEB885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784357"/>
            <a:ext cx="11582400" cy="1069267"/>
          </a:xfrm>
        </p:spPr>
        <p:txBody>
          <a:bodyPr/>
          <a:lstStyle/>
          <a:p>
            <a:pPr algn="ctr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Напоминаем, что структура анкеты CMM состоит из</a:t>
            </a:r>
            <a:br>
              <a:rPr lang="ru-Ru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11 технических областей или модулей исследования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6C16C-5B88-421B-A051-D08CA3561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995" y="2603532"/>
            <a:ext cx="10363200" cy="3820401"/>
          </a:xfrm>
        </p:spPr>
        <p:txBody>
          <a:bodyPr numCol="2"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Стратегическое планирование и управление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Человеческие ресурсы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Финансовая устойчивость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Политика и управление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Качество и фармакологический надзор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Прогнозирование и планирование поставок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Управление закупками и таможенное оформление</a:t>
            </a:r>
          </a:p>
          <a:p>
            <a:pPr algn="l" rtl="0">
              <a:lnSpc>
                <a:spcPct val="110000"/>
              </a:lnSpc>
            </a:pPr>
            <a:r>
              <a:rPr lang="ru-Ru" sz="20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Складирование и хранение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Распределение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Информационная система управления логистикой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Организация сбора и удаления отходов</a:t>
            </a:r>
          </a:p>
          <a:p>
            <a:pPr>
              <a:lnSpc>
                <a:spcPct val="1100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C32274-7523-460D-8163-9A212D048E94}"/>
              </a:ext>
            </a:extLst>
          </p:cNvPr>
          <p:cNvSpPr txBox="1"/>
          <p:nvPr/>
        </p:nvSpPr>
        <p:spPr>
          <a:xfrm>
            <a:off x="1002485" y="1912616"/>
            <a:ext cx="1036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2400" b="0" i="1" u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Может ли кто-нибудь назвать все 11 областей прямо сейчас?</a:t>
            </a:r>
          </a:p>
        </p:txBody>
      </p:sp>
    </p:spTree>
    <p:extLst>
      <p:ext uri="{BB962C8B-B14F-4D97-AF65-F5344CB8AC3E}">
        <p14:creationId xmlns:p14="http://schemas.microsoft.com/office/powerpoint/2010/main" val="394175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9371C-80E4-4257-871B-5EB08E975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4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EFFB73-F235-46B9-8EC7-21BEB885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Структура модуля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6C16C-5B88-421B-A051-D08CA3561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836174"/>
            <a:ext cx="10579100" cy="5021826"/>
          </a:xfrm>
        </p:spPr>
        <p:txBody>
          <a:bodyPr numCol="1"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 каждом модуле задается от одного десятка до многих десятков вопросов о возможностях каждого учреждения: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 все вопросы подходят для каждого типа учреждений — МЗ, реферальных больниц, складов, точек оказания услуг («логика пропуска»).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Примеры</a:t>
            </a:r>
          </a:p>
          <a:p>
            <a:pPr lvl="1"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Высокий уровень: 130 вопросов в модуле «Складирование и хранение» </a:t>
            </a:r>
            <a:br>
              <a:rPr lang="en-US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для складов, 102 — для реферальных больниц, 97 — для точек оказания услуг, </a:t>
            </a:r>
            <a:br>
              <a:rPr lang="en-US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17 — для МЗ</a:t>
            </a:r>
          </a:p>
          <a:p>
            <a:pPr lvl="1"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Низкий уровень:  43 вопроса в модуле «качество и фармакологический надзор» для МЗ, 27 — для складов, 18 — для реферальных больниц, 12 — для точек оказания услуг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26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F448FA-105F-4491-971D-833D1A597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C79E75-4821-45AD-8DD4-9C559C7E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19521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Складирование и хранение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C5BA6-36D3-4514-8211-ADBA630DB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327412"/>
            <a:ext cx="10363200" cy="3673532"/>
          </a:xfrm>
        </p:spPr>
        <p:txBody>
          <a:bodyPr numCol="2">
            <a:noAutofit/>
          </a:bodyPr>
          <a:lstStyle/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Стандартные операционные процедуры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Получение товара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Компоновочная схема склада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Инженерные коммуникации склада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Оборудование склада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Программы ремонта и технического обслуживания</a:t>
            </a:r>
          </a:p>
          <a:p>
            <a:pPr algn="l" rtl="0"/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Охрана и безопасность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Операции по отбору и отгрузке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Мониторинг и контроль за состоянием окружающей среды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Организация продукции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Управление холодильной цепью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Препараты строгого учета и дорогостоящие продукты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Управление материальными запасами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Аудит, лицензирование и эффективность</a:t>
            </a:r>
          </a:p>
          <a:p>
            <a:pPr algn="l" rtl="0"/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Бюджеты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8DDA37-BD12-4C64-AC38-881D179A3093}"/>
              </a:ext>
            </a:extLst>
          </p:cNvPr>
          <p:cNvSpPr txBox="1"/>
          <p:nvPr/>
        </p:nvSpPr>
        <p:spPr>
          <a:xfrm>
            <a:off x="914400" y="857056"/>
            <a:ext cx="1092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000" b="0" i="0" u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Каждая техническая область или модуль далее разделены на группы вопросов о возможностях.  </a:t>
            </a:r>
          </a:p>
          <a:p>
            <a:pPr algn="l" rtl="0"/>
            <a:r>
              <a:rPr lang="ru-Ru" sz="2000" b="0" i="1" u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ключевые виды деятельности/функции складирования и хранения мы хотели бы оценить на предмет соответствующих возможностей (процесс, ресурсы и пр.)?</a:t>
            </a:r>
          </a:p>
        </p:txBody>
      </p:sp>
    </p:spTree>
    <p:extLst>
      <p:ext uri="{BB962C8B-B14F-4D97-AF65-F5344CB8AC3E}">
        <p14:creationId xmlns:p14="http://schemas.microsoft.com/office/powerpoint/2010/main" val="301160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7F4D5A-36D7-4179-BF95-64DF4785A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6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C479DF-227A-4D10-B835-C530FB228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19521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Вместе:  Подраздел «Охрана и безопасность»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0FFAB4-346D-4A05-ABF9-A6B9DEBCA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247900"/>
            <a:ext cx="10363200" cy="4610099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Наличие защитного оборудования.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Например, спринклерная система, огнетушители, защитные перчатки, наборы для ликвидации разливов, маски, шлемы</a:t>
            </a:r>
          </a:p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Регулярное обслуживание огнетушителей</a:t>
            </a:r>
          </a:p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Обучение обращению с материалами и противопожарным оборудованием</a:t>
            </a:r>
          </a:p>
          <a:p>
            <a:pPr algn="l" rtl="0">
              <a:lnSpc>
                <a:spcPct val="12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Наличие мер безопасности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Например, замки, взломостойкие решетки, идентификационные карточки персонала, контролируемый доступ, охрана, записи камер видеонаблюдения, сигнализация, биометрический контроль входа в кладовую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A6D792-6B88-4721-9ED5-D5915641B25B}"/>
              </a:ext>
            </a:extLst>
          </p:cNvPr>
          <p:cNvSpPr txBox="1"/>
          <p:nvPr/>
        </p:nvSpPr>
        <p:spPr>
          <a:xfrm>
            <a:off x="914400" y="857056"/>
            <a:ext cx="1036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400" b="0" i="0" u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Какие возможности по обеспечению безопасности и охраны (процесс, ресурсы и пр.) могут иметь важное значение для отлаженной работы склада или складского помещения?</a:t>
            </a:r>
          </a:p>
        </p:txBody>
      </p:sp>
    </p:spTree>
    <p:extLst>
      <p:ext uri="{BB962C8B-B14F-4D97-AF65-F5344CB8AC3E}">
        <p14:creationId xmlns:p14="http://schemas.microsoft.com/office/powerpoint/2010/main" val="354857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E4D312-EFFD-48E5-8379-7E3EC893C2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7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06C9B9-722A-434A-BF64-578F4841E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4" y="85681"/>
            <a:ext cx="11162895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Трансформация возможностей в вопросы, тип вопросов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FF17EE-E515-4951-AF2B-B2C96A6C6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464800" cy="5562600"/>
          </a:xfrm>
        </p:spPr>
        <p:txBody>
          <a:bodyPr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Бинарные вопросы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— «да»/«нет»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«Имеются ли на этом объекте/в этом учреждении стандартные операционные процедуры (СОП) по размещению на складе и хранению (в электронной или бумажной форме)?»*</a:t>
            </a:r>
          </a:p>
          <a:p>
            <a:pPr algn="l" rtl="0">
              <a:spcAft>
                <a:spcPts val="600"/>
              </a:spcAft>
            </a:pP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Вопросы с несколькими вариантами ответа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— каждый ответ рассматривается как отдельный вопрос (и каждому ответу присваивается отдельная категория).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«С какой периодичностью обновляются СОП?» Варианты:  Ежегодно или чаще; раз в 2 года; раз в 3 года; никогда; я не знаю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«Какие параметры проверяются в исходящих поставках?»  Варианты:  Количество; остаточный срок годности; качество; документация; правильное указание валюты и цены; ничего из вышеперечисленного; я не знаю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Подсчет баллов различается для разных вопросов (подробнее об этом в следующем разделе!)</a:t>
            </a:r>
          </a:p>
          <a:p>
            <a:pPr algn="l" rtl="0">
              <a:spcAft>
                <a:spcPts val="60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Вопросы физической проверки</a:t>
            </a:r>
          </a:p>
          <a:p>
            <a:pPr algn="l" rtl="0">
              <a:spcAft>
                <a:spcPts val="60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Описательные вопросы — не оцениваются в рамках модели зрелости, либо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обеспечивают контекст (например, «С какими трудностями сталкивается данное учреждение в отношении финальной стадии доставки грузов?)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инициируют условные вопросы (например, «Принимается ли на данном объекте медицинская страховка?»)</a:t>
            </a:r>
          </a:p>
        </p:txBody>
      </p:sp>
    </p:spTree>
    <p:extLst>
      <p:ext uri="{BB962C8B-B14F-4D97-AF65-F5344CB8AC3E}">
        <p14:creationId xmlns:p14="http://schemas.microsoft.com/office/powerpoint/2010/main" val="2364479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544DA-A1FC-4075-B8BD-CC47A7158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8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0ADD9-2503-4C5B-A0FC-DFC8D7191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19521"/>
            <a:ext cx="10363200" cy="580800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Вместе:  Охрана и безопасность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AFD6D-7CB3-4FEE-A214-2C0AE5ADA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001902"/>
            <a:ext cx="10693400" cy="5856098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Ресурсы:  Оборудование для обеспечения безопасности (</a:t>
            </a: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например, спринклерная система, огнетушители, защитные перчатки, наборы для ликвидации разливов, маски)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WS-701: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«Какое защитное оборудование есть в наличии в учреждении сегодня?» (можно выбрать несколько вариантов)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Варианты:  Спринклерная система; огнетушители; детекторы тепла, пламени или дыма; перчатки для тяжелых работ; наборы для ликвидации разливов; маски; лабораторные халаты; отражатели; шлемы; защитные ботинки....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Всего 11 возможностей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Ресурсы:  Меры безопасности</a:t>
            </a:r>
          </a:p>
          <a:p>
            <a:pPr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ru-Ru" sz="1800" b="1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WS-704:  </a:t>
            </a: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«Какие меры безопасности предусмотрены и используются в настоящее время?» (несколько вариантов ответа)</a:t>
            </a:r>
          </a:p>
          <a:p>
            <a:pPr lvl="1" algn="l" rtl="0">
              <a:lnSpc>
                <a:spcPct val="120000"/>
              </a:lnSpc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Варианты:  Контролируемый доступ (например, ключи); замки на главных дверях; замки на шкафах с продуктами; взломостойкие решетки; удостоверения личности персонала; контроль за въезжающими на территорию автомобилями... (12)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40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C544DA-A1FC-4075-B8BD-CC47A7158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42782948-4DBE-204D-AB9E-B65E067054AE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9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0ADD9-2503-4C5B-A0FC-DFC8D7191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44701"/>
            <a:ext cx="10363200" cy="1069267"/>
          </a:xfrm>
        </p:spPr>
        <p:txBody>
          <a:bodyPr/>
          <a:lstStyle/>
          <a:p>
            <a:pPr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Вместе:  Трансформация перечней возможностей в вопросы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AFD6D-7CB3-4FEE-A214-2C0AE5ADA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Процесс:  Регулярное обслуживание огнетушителей</a:t>
            </a:r>
          </a:p>
          <a:p>
            <a:pPr algn="l" rtl="0"/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WS-702:  «Как давно проводилась проверка/ТО огнетушителей?» (несколько вариантов ответа)</a:t>
            </a:r>
          </a:p>
          <a:p>
            <a:pPr lvl="1" algn="l" rtl="0"/>
            <a:r>
              <a:rPr lang="ru-Ru" b="0" i="0" u="none" baseline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Варианты:  Маркировка о проверке проставлена в течение одного года («1»); проверка проведена более 1 года назад («0»); маркировка о проверке отсутствует («0»); я не знаю («0»)</a:t>
            </a:r>
          </a:p>
          <a:p>
            <a:pPr marL="0" indent="0" algn="l" rtl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230025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577D64-6BC2-4D28-B5D6-D2A3EAA2DBD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136F82E-3F1E-4842-8D1D-1BAAEF66313B}"/>
</file>

<file path=customXml/itemProps3.xml><?xml version="1.0" encoding="utf-8"?>
<ds:datastoreItem xmlns:ds="http://schemas.openxmlformats.org/officeDocument/2006/customXml" ds:itemID="{32F3846C-94AA-4FBA-AB9B-33BC284C975E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54D1E17B-4784-4817-91AD-E98B1C690B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1603</Words>
  <Application>Microsoft Office PowerPoint</Application>
  <PresentationFormat>Widescreen</PresentationFormat>
  <Paragraphs>167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Gill Sans MT</vt:lpstr>
      <vt:lpstr>Times</vt:lpstr>
      <vt:lpstr>1_16.9-Template_12.7.2016</vt:lpstr>
      <vt:lpstr>PowerPoint Presentation</vt:lpstr>
      <vt:lpstr>Задачи</vt:lpstr>
      <vt:lpstr>Напоминаем, что структура анкеты CMM состоит из 11 технических областей или модулей исследования</vt:lpstr>
      <vt:lpstr>Структура модуля </vt:lpstr>
      <vt:lpstr>Складирование и хранение </vt:lpstr>
      <vt:lpstr>Вместе:  Подраздел «Охрана и безопасность»</vt:lpstr>
      <vt:lpstr>Трансформация возможностей в вопросы, тип вопросов </vt:lpstr>
      <vt:lpstr>Вместе:  Охрана и безопасность </vt:lpstr>
      <vt:lpstr>Вместе:  Трансформация перечней возможностей в вопросы</vt:lpstr>
      <vt:lpstr>Вместе:  Трансформация перечней возможностей в вопросы</vt:lpstr>
      <vt:lpstr>Определение типа организации/зрелости</vt:lpstr>
      <vt:lpstr>Определение типа организации/зрелости</vt:lpstr>
      <vt:lpstr>Групповое упражнение. </vt:lpstr>
      <vt:lpstr>Складирование и хранение </vt:lpstr>
      <vt:lpstr>Резюме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15</cp:revision>
  <dcterms:created xsi:type="dcterms:W3CDTF">2018-05-01T03:53:35Z</dcterms:created>
  <dcterms:modified xsi:type="dcterms:W3CDTF">2022-08-08T11:57:30Z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